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316" r:id="rId2"/>
    <p:sldId id="317" r:id="rId3"/>
    <p:sldId id="298" r:id="rId4"/>
    <p:sldId id="327" r:id="rId5"/>
    <p:sldId id="302" r:id="rId6"/>
    <p:sldId id="304" r:id="rId7"/>
    <p:sldId id="303" r:id="rId8"/>
    <p:sldId id="288" r:id="rId9"/>
    <p:sldId id="286" r:id="rId10"/>
    <p:sldId id="289" r:id="rId11"/>
    <p:sldId id="297" r:id="rId12"/>
    <p:sldId id="305" r:id="rId13"/>
    <p:sldId id="306" r:id="rId14"/>
    <p:sldId id="318" r:id="rId15"/>
    <p:sldId id="329" r:id="rId16"/>
    <p:sldId id="319" r:id="rId17"/>
    <p:sldId id="320" r:id="rId18"/>
    <p:sldId id="322" r:id="rId19"/>
    <p:sldId id="323" r:id="rId20"/>
    <p:sldId id="324" r:id="rId21"/>
    <p:sldId id="325" r:id="rId22"/>
    <p:sldId id="326" r:id="rId23"/>
    <p:sldId id="328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47A7E0"/>
    <a:srgbClr val="FFE19F"/>
    <a:srgbClr val="FFD975"/>
    <a:srgbClr val="FF776A"/>
    <a:srgbClr val="66DE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8" autoAdjust="0"/>
    <p:restoredTop sz="83776" autoAdjust="0"/>
  </p:normalViewPr>
  <p:slideViewPr>
    <p:cSldViewPr>
      <p:cViewPr varScale="1">
        <p:scale>
          <a:sx n="91" d="100"/>
          <a:sy n="91" d="100"/>
        </p:scale>
        <p:origin x="-3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21FA2-1E9E-A749-8EE9-6D332E52A1CF}" type="datetimeFigureOut">
              <a:rPr lang="en-US" smtClean="0"/>
              <a:pPr/>
              <a:t>6/15/2011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6DC8E-809A-534A-A465-E5D6D8494E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8A6A2-9158-0848-94C5-AA37722790AE}" type="datetimeFigureOut">
              <a:rPr lang="en-US" smtClean="0"/>
              <a:pPr/>
              <a:t>6/15/2011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AC883-40A6-3749-A064-338AC52B6C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C883-40A6-3749-A064-338AC52B6CA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C883-40A6-3749-A064-338AC52B6CA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 algn="l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C883-40A6-3749-A064-338AC52B6CA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C883-40A6-3749-A064-338AC52B6CA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C883-40A6-3749-A064-338AC52B6CA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C883-40A6-3749-A064-338AC52B6CA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5988"/>
            <a:fld id="{645CAB36-170F-B74B-861B-69DFBD3AA977}" type="slidenum">
              <a:rPr lang="en-GB" altLang="ja-JP"/>
              <a:pPr defTabSz="915988"/>
              <a:t>4</a:t>
            </a:fld>
            <a:endParaRPr lang="en-GB" altLang="ja-JP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1813"/>
            <a:ext cx="5483225" cy="4116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/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694924-E2F5-7F45-983D-B2185D29B6EE}" type="slidenum">
              <a:rPr lang="en-US"/>
              <a:pPr/>
              <a:t>7</a:t>
            </a:fld>
            <a:endParaRPr lang="en-US"/>
          </a:p>
        </p:txBody>
      </p:sp>
      <p:sp>
        <p:nvSpPr>
          <p:cNvPr id="1966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 anchor="b">
            <a:prstTxWarp prst="textNoShape">
              <a:avLst/>
            </a:prstTxWarp>
          </a:bodyPr>
          <a:lstStyle/>
          <a:p>
            <a:pPr algn="r"/>
            <a:fld id="{41E15D6D-AA2C-1A49-8646-6E9C748A15EC}" type="slidenum">
              <a:rPr lang="en-US" sz="1200">
                <a:latin typeface="Calibri" charset="0"/>
              </a:rPr>
              <a:pPr algn="r"/>
              <a:t>7</a:t>
            </a:fld>
            <a:endParaRPr lang="en-US" sz="1200">
              <a:latin typeface="Calibri" charset="0"/>
            </a:endParaRPr>
          </a:p>
        </p:txBody>
      </p:sp>
      <p:sp>
        <p:nvSpPr>
          <p:cNvPr id="196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C883-40A6-3749-A064-338AC52B6CA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C883-40A6-3749-A064-338AC52B6CA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C883-40A6-3749-A064-338AC52B6CA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C883-40A6-3749-A064-338AC52B6CA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72EA7-1C93-40EF-9CD1-D2F9B821D55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72EA7-1C93-40EF-9CD1-D2F9B821D55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72EA7-1C93-40EF-9CD1-D2F9B821D55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72EA7-1C93-40EF-9CD1-D2F9B821D55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72EA7-1C93-40EF-9CD1-D2F9B821D55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72EA7-1C93-40EF-9CD1-D2F9B821D55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72EA7-1C93-40EF-9CD1-D2F9B821D55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72EA7-1C93-40EF-9CD1-D2F9B821D55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72EA7-1C93-40EF-9CD1-D2F9B821D55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72EA7-1C93-40EF-9CD1-D2F9B821D55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72EA7-1C93-40EF-9CD1-D2F9B821D55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en-AU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72EA7-1C93-40EF-9CD1-D2F9B821D55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21005"/>
            <a:ext cx="9142560" cy="37011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462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89600" y="6205613"/>
            <a:ext cx="8161920" cy="3254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  <a:defRPr sz="13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7921" y="6629017"/>
            <a:ext cx="390240" cy="187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defRPr>
            </a:lvl1pPr>
          </a:lstStyle>
          <a:p>
            <a:fld id="{B2372EA7-1C93-40EF-9CD1-D2F9B821D55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07526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994" indent="-207363" algn="ctr" defTabSz="407526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5720" indent="-207363" algn="ctr" defTabSz="407526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10446" indent="-207363" algn="ctr" defTabSz="407526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5172" indent="-207363" algn="ctr" defTabSz="407526" rtl="0" eaLnBrk="1" fontAlgn="base" hangingPunct="1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11045" indent="-311045" algn="l" defTabSz="407526" rtl="0" eaLnBrk="1" fontAlgn="base" hangingPunct="1">
        <a:lnSpc>
          <a:spcPct val="9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Arial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Lucida Grande"/>
        <a:buChar char="−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9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Arial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9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Lucida Grande"/>
        <a:buChar char="−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9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Arial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9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9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9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9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4147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3120" cy="1470394"/>
          </a:xfrm>
        </p:spPr>
        <p:txBody>
          <a:bodyPr/>
          <a:lstStyle/>
          <a:p>
            <a:r>
              <a:rPr lang="en-AU" dirty="0" smtClean="0"/>
              <a:t>IPv6 Transition: </a:t>
            </a:r>
            <a:br>
              <a:rPr lang="en-AU" dirty="0" smtClean="0"/>
            </a:br>
            <a:r>
              <a:rPr lang="en-AU" dirty="0" smtClean="0"/>
              <a:t>Let’s make it happen!</a:t>
            </a:r>
            <a:br>
              <a:rPr lang="en-AU" dirty="0" smtClean="0"/>
            </a:br>
            <a:r>
              <a:rPr lang="en-AU" dirty="0" smtClean="0"/>
              <a:t> 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64"/>
          </a:xfrm>
        </p:spPr>
        <p:txBody>
          <a:bodyPr/>
          <a:lstStyle/>
          <a:p>
            <a:r>
              <a:rPr lang="en-AU" sz="2800" dirty="0" smtClean="0"/>
              <a:t>16</a:t>
            </a:r>
            <a:r>
              <a:rPr lang="en-AU" sz="2800" baseline="30000" dirty="0" smtClean="0"/>
              <a:t>th</a:t>
            </a:r>
            <a:r>
              <a:rPr lang="en-AU" sz="2800" dirty="0" smtClean="0"/>
              <a:t> June, 2011</a:t>
            </a:r>
          </a:p>
          <a:p>
            <a:r>
              <a:rPr lang="en-AU" sz="2800" dirty="0" smtClean="0"/>
              <a:t>AP Regional IGF, Singapore</a:t>
            </a:r>
          </a:p>
          <a:p>
            <a:endParaRPr lang="en-AU" sz="1800" dirty="0" smtClean="0"/>
          </a:p>
          <a:p>
            <a:r>
              <a:rPr lang="en-AU" sz="2400" dirty="0" smtClean="0"/>
              <a:t>Miwa </a:t>
            </a:r>
            <a:r>
              <a:rPr lang="en-AU" sz="2400" dirty="0" err="1" smtClean="0"/>
              <a:t>Fujii</a:t>
            </a:r>
            <a:r>
              <a:rPr lang="en-AU" sz="2400" dirty="0" smtClean="0"/>
              <a:t> </a:t>
            </a:r>
          </a:p>
          <a:p>
            <a:r>
              <a:rPr lang="en-AU" sz="2400" dirty="0" smtClean="0"/>
              <a:t>Senior IPv6 Program Specialist</a:t>
            </a:r>
          </a:p>
          <a:p>
            <a:r>
              <a:rPr lang="en-AU" sz="2400" dirty="0" smtClean="0"/>
              <a:t>APNIC (</a:t>
            </a:r>
            <a:r>
              <a:rPr lang="en-AU" sz="2400" dirty="0" err="1" smtClean="0"/>
              <a:t>www.apnic.net</a:t>
            </a:r>
            <a:r>
              <a:rPr lang="en-AU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IPv6 is the only viable option we have now</a:t>
            </a:r>
          </a:p>
          <a:p>
            <a:pPr lvl="1"/>
            <a:r>
              <a:rPr lang="en-US" dirty="0" smtClean="0"/>
              <a:t>Much larger address space than IPv4</a:t>
            </a:r>
          </a:p>
          <a:p>
            <a:pPr lvl="1"/>
            <a:r>
              <a:rPr lang="en-US" dirty="0" smtClean="0"/>
              <a:t>Enable sustainable growth of the Internet</a:t>
            </a:r>
          </a:p>
          <a:p>
            <a:pPr lvl="1"/>
            <a:r>
              <a:rPr lang="en-US" dirty="0" smtClean="0"/>
              <a:t>Possibilities of emergence of new technologies</a:t>
            </a:r>
          </a:p>
          <a:p>
            <a:r>
              <a:rPr lang="en-US" dirty="0" smtClean="0"/>
              <a:t>More non-computing devices, and mobile devices connecting to the Internet</a:t>
            </a:r>
          </a:p>
          <a:p>
            <a:pPr lvl="1"/>
            <a:r>
              <a:rPr lang="en-US" dirty="0" smtClean="0"/>
              <a:t>Ever increasing always on end users using global IP addresses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 to all of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industry is facing a biggest challenge; the biggest since inception of the Internet</a:t>
            </a:r>
          </a:p>
          <a:p>
            <a:r>
              <a:rPr lang="en-US" dirty="0" smtClean="0"/>
              <a:t>Internet multi-stakeholders need to transit to IPv6</a:t>
            </a:r>
          </a:p>
          <a:p>
            <a:r>
              <a:rPr lang="en-US" dirty="0" smtClean="0"/>
              <a:t>To maintain global competitiveness, governments should support industry to deploy IPv6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transition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Various IPv6 transition technologies are available </a:t>
            </a:r>
          </a:p>
          <a:p>
            <a:pPr lvl="1"/>
            <a:r>
              <a:rPr lang="en-US" dirty="0" smtClean="0"/>
              <a:t>Deciding to “support” IPv6 in a network and  completing implementation of specific technologies are two different things</a:t>
            </a:r>
          </a:p>
          <a:p>
            <a:pPr lvl="2"/>
            <a:r>
              <a:rPr lang="en-US" dirty="0" smtClean="0"/>
              <a:t>Developing a specific plan, timelines and costs</a:t>
            </a:r>
          </a:p>
          <a:p>
            <a:pPr lvl="2"/>
            <a:r>
              <a:rPr lang="en-US" dirty="0" smtClean="0"/>
              <a:t>Assessing the incremental risks and opportunities</a:t>
            </a:r>
          </a:p>
          <a:p>
            <a:pPr lvl="1"/>
            <a:r>
              <a:rPr lang="en-US" dirty="0" smtClean="0"/>
              <a:t>One size does not fit all</a:t>
            </a:r>
          </a:p>
          <a:p>
            <a:pPr lvl="1"/>
            <a:r>
              <a:rPr lang="en-US" dirty="0" smtClean="0"/>
              <a:t>All Internet multi-stakeholder need to act now</a:t>
            </a:r>
          </a:p>
          <a:p>
            <a:r>
              <a:rPr lang="en-US" dirty="0" smtClean="0"/>
              <a:t>ISPs need to:</a:t>
            </a:r>
          </a:p>
          <a:p>
            <a:pPr lvl="1"/>
            <a:r>
              <a:rPr lang="en-US" dirty="0" smtClean="0"/>
              <a:t>Introduce IPv6 into their service portfolio</a:t>
            </a:r>
          </a:p>
          <a:p>
            <a:pPr lvl="1"/>
            <a:r>
              <a:rPr lang="en-US" dirty="0" smtClean="0"/>
              <a:t>Introduce additional measures allowing them more efficient use of IPv4 addresses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2359" y="6396335"/>
            <a:ext cx="412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http://www.potaroo.net/ispcol/2011-02/transtools-part1.pdf</a:t>
            </a:r>
          </a:p>
          <a:p>
            <a:r>
              <a:rPr lang="en-US" sz="1200" dirty="0" smtClean="0"/>
              <a:t>http://www.potaroo.net/ispcol/2011-03/transtools-part2.pdf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transition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Complexity generated in the existing IPv4 networks by Network Address Translator (NAT)</a:t>
            </a:r>
          </a:p>
          <a:p>
            <a:pPr lvl="1"/>
            <a:r>
              <a:rPr lang="en-US" dirty="0" smtClean="0"/>
              <a:t>Generally pass only TCP and UDP transport protocols</a:t>
            </a:r>
          </a:p>
          <a:p>
            <a:pPr lvl="1"/>
            <a:r>
              <a:rPr lang="en-US" dirty="0" smtClean="0"/>
              <a:t>IPv6-in-IPv4 protocol may not pass </a:t>
            </a:r>
            <a:r>
              <a:rPr lang="en-US" dirty="0" err="1" smtClean="0"/>
              <a:t>NATs</a:t>
            </a:r>
            <a:endParaRPr lang="en-US" dirty="0" smtClean="0"/>
          </a:p>
          <a:p>
            <a:r>
              <a:rPr lang="en-US" dirty="0" smtClean="0"/>
              <a:t>How to offer IPv6 connectivity to end hosts in IPv4 </a:t>
            </a:r>
            <a:r>
              <a:rPr lang="en-US" dirty="0" err="1" smtClean="0"/>
              <a:t>NATed</a:t>
            </a:r>
            <a:r>
              <a:rPr lang="en-US" dirty="0" smtClean="0"/>
              <a:t> network? </a:t>
            </a:r>
          </a:p>
          <a:p>
            <a:pPr lvl="1"/>
            <a:r>
              <a:rPr lang="en-US" dirty="0" smtClean="0"/>
              <a:t>Maintaining the same level of robustness and performance as compared to IPv4 services</a:t>
            </a:r>
          </a:p>
          <a:p>
            <a:r>
              <a:rPr lang="en-US" dirty="0" smtClean="0"/>
              <a:t>IPv6 business plan needs to be considered simultaneously while choosing IPv6 transition technologies</a:t>
            </a:r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2359" y="5788894"/>
            <a:ext cx="4121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http://www.potaroo.net/ispcol/2008-02/tui.pdf</a:t>
            </a:r>
          </a:p>
          <a:p>
            <a:r>
              <a:rPr lang="en-US" sz="1200" dirty="0" smtClean="0"/>
              <a:t>http://www.potaroo.net/ispcol/2011-02/transtools-part1.pdf</a:t>
            </a:r>
          </a:p>
          <a:p>
            <a:r>
              <a:rPr lang="en-US" sz="1200" dirty="0" smtClean="0"/>
              <a:t>http://www.potaroo.net/ispcol/2011-03/transtools-part2.pdf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138" y="1358696"/>
            <a:ext cx="8305800" cy="4947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4656" y="6220361"/>
            <a:ext cx="3749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http://bgp.potaroo.net/stats/nro/v6/  as of 07/06/2011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1939556"/>
            <a:ext cx="3862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IPv6 enabled networks</a:t>
            </a:r>
          </a:p>
          <a:p>
            <a:pPr algn="ctr"/>
            <a:r>
              <a:rPr lang="en-US" sz="2400" dirty="0" smtClean="0"/>
              <a:t>IPv6 / IPv4 AS Count Ratio</a:t>
            </a:r>
            <a:endParaRPr lang="en-US" sz="2400" dirty="0"/>
          </a:p>
        </p:txBody>
      </p:sp>
      <p:sp>
        <p:nvSpPr>
          <p:cNvPr id="19" name="Up Arrow 18"/>
          <p:cNvSpPr/>
          <p:nvPr/>
        </p:nvSpPr>
        <p:spPr bwMode="auto">
          <a:xfrm rot="2109311">
            <a:off x="7499809" y="1863975"/>
            <a:ext cx="533400" cy="2133600"/>
          </a:xfrm>
          <a:prstGeom prst="upArrow">
            <a:avLst/>
          </a:prstGeom>
          <a:gradFill flip="none" rotWithShape="1">
            <a:gsLst>
              <a:gs pos="0">
                <a:srgbClr val="66DEE0"/>
              </a:gs>
              <a:gs pos="100000">
                <a:srgbClr val="000090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752600"/>
            <a:ext cx="7301923" cy="4413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9426" y="6204681"/>
            <a:ext cx="6554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http://www.apnic.net/publications/research-and-insights/stats/ipv6-distribution as of June 2011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IPv6 Forum: List of IPv6 enabled ISPs</a:t>
            </a:r>
          </a:p>
          <a:p>
            <a:pPr lvl="1">
              <a:defRPr/>
            </a:pPr>
            <a:r>
              <a:rPr lang="en-US" dirty="0" smtClean="0"/>
              <a:t>http://www.ipv6forum.com/ipv6_enabled/isp/approval_list.php</a:t>
            </a:r>
          </a:p>
          <a:p>
            <a:pPr lvl="1">
              <a:defRPr/>
            </a:pPr>
            <a:r>
              <a:rPr lang="en-US" dirty="0" smtClean="0"/>
              <a:t>So far 98 are listed, e.g. in the AP region, </a:t>
            </a:r>
          </a:p>
          <a:p>
            <a:pPr lvl="2">
              <a:defRPr/>
            </a:pPr>
            <a:r>
              <a:rPr lang="en-US" dirty="0" smtClean="0"/>
              <a:t>Australia: PPS Internet</a:t>
            </a:r>
          </a:p>
          <a:p>
            <a:pPr lvl="2">
              <a:defRPr/>
            </a:pPr>
            <a:r>
              <a:rPr lang="en-US" dirty="0" smtClean="0"/>
              <a:t>China: China Telecom, China Unicom</a:t>
            </a:r>
          </a:p>
          <a:p>
            <a:pPr lvl="2">
              <a:defRPr/>
            </a:pPr>
            <a:r>
              <a:rPr lang="en-US" dirty="0" smtClean="0"/>
              <a:t>Chinese Taipei: Chunghwa Telecom HiNet</a:t>
            </a:r>
          </a:p>
          <a:p>
            <a:pPr lvl="2">
              <a:defRPr/>
            </a:pPr>
            <a:r>
              <a:rPr lang="en-US" dirty="0" smtClean="0"/>
              <a:t>Indonesia: D-NET, </a:t>
            </a:r>
            <a:r>
              <a:rPr lang="en-US" dirty="0" err="1" smtClean="0"/>
              <a:t>DTPNet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Japan: Avis, NTT, IIJ, </a:t>
            </a:r>
            <a:r>
              <a:rPr lang="en-US" dirty="0" err="1" smtClean="0"/>
              <a:t>FreeBit</a:t>
            </a:r>
            <a:r>
              <a:rPr lang="en-US" dirty="0" smtClean="0"/>
              <a:t>, Dream Train</a:t>
            </a:r>
          </a:p>
          <a:p>
            <a:pPr lvl="2">
              <a:defRPr/>
            </a:pPr>
            <a:r>
              <a:rPr lang="en-US" dirty="0" smtClean="0"/>
              <a:t>Thailand: </a:t>
            </a:r>
            <a:r>
              <a:rPr lang="en-US" dirty="0" err="1" smtClean="0"/>
              <a:t>ThaiSam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Malaysia: </a:t>
            </a:r>
            <a:r>
              <a:rPr lang="en-US" dirty="0" err="1" smtClean="0"/>
              <a:t>Jaring</a:t>
            </a:r>
            <a:r>
              <a:rPr lang="en-US" dirty="0" smtClean="0"/>
              <a:t> Communications</a:t>
            </a:r>
          </a:p>
          <a:p>
            <a:pPr lvl="1">
              <a:defRPr/>
            </a:pPr>
            <a:r>
              <a:rPr lang="en-US" dirty="0" smtClean="0"/>
              <a:t>More ISPs with IPv6 though not listed in the IPv6 Forum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CDN and Content providers</a:t>
            </a:r>
          </a:p>
          <a:p>
            <a:pPr lvl="1"/>
            <a:r>
              <a:rPr lang="en-US" dirty="0" smtClean="0"/>
              <a:t>CDN: </a:t>
            </a:r>
            <a:r>
              <a:rPr lang="en-US" dirty="0" err="1" smtClean="0"/>
              <a:t>Akamai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Finally </a:t>
            </a:r>
            <a:r>
              <a:rPr lang="en-US" dirty="0" err="1" smtClean="0"/>
              <a:t>CDNs</a:t>
            </a:r>
            <a:r>
              <a:rPr lang="en-US" dirty="0" smtClean="0"/>
              <a:t> are getting ready with IPv6</a:t>
            </a:r>
          </a:p>
          <a:p>
            <a:pPr lvl="2">
              <a:defRPr/>
            </a:pPr>
            <a:r>
              <a:rPr lang="en-US" dirty="0" smtClean="0"/>
              <a:t>Q1 2011: IPv6 service for selected customers</a:t>
            </a:r>
          </a:p>
          <a:p>
            <a:pPr lvl="2">
              <a:defRPr/>
            </a:pPr>
            <a:r>
              <a:rPr lang="en-US" dirty="0" smtClean="0"/>
              <a:t>2H 2011: Beta services for IPv6 end users</a:t>
            </a:r>
          </a:p>
          <a:p>
            <a:pPr lvl="2">
              <a:defRPr/>
            </a:pPr>
            <a:r>
              <a:rPr lang="en-US" dirty="0" smtClean="0"/>
              <a:t>1H 2012: With limited availability</a:t>
            </a:r>
          </a:p>
          <a:p>
            <a:pPr lvl="2">
              <a:defRPr/>
            </a:pPr>
            <a:r>
              <a:rPr lang="en-US" dirty="0" smtClean="0"/>
              <a:t>Avoid Carrier Grade Nat (CGN), tunnels, indirect routes, and other performance reliability bottlenecks</a:t>
            </a:r>
          </a:p>
          <a:p>
            <a:pPr lvl="1">
              <a:defRPr/>
            </a:pPr>
            <a:r>
              <a:rPr lang="en-US" dirty="0" smtClean="0"/>
              <a:t>Content providers</a:t>
            </a:r>
          </a:p>
          <a:p>
            <a:pPr lvl="2">
              <a:defRPr/>
            </a:pPr>
            <a:r>
              <a:rPr lang="en-US" dirty="0" smtClean="0"/>
              <a:t>Google: Most Google services are IPv6 enabled</a:t>
            </a:r>
          </a:p>
          <a:p>
            <a:pPr lvl="2">
              <a:defRPr/>
            </a:pPr>
            <a:r>
              <a:rPr lang="en-US" dirty="0" err="1" smtClean="0"/>
              <a:t>Facebook</a:t>
            </a:r>
            <a:r>
              <a:rPr lang="en-US" dirty="0" smtClean="0"/>
              <a:t>: Experimenting IPv6 (non-production yet) (www.v6.facebook.com, etc.)</a:t>
            </a:r>
          </a:p>
          <a:p>
            <a:pPr lvl="2">
              <a:defRPr/>
            </a:pPr>
            <a:r>
              <a:rPr lang="en-US" dirty="0" smtClean="0"/>
              <a:t>Etc.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2959" y="6220361"/>
            <a:ext cx="3801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http://www.apricot-apan.asia/program/ipv6-trans-conf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14" y="1143000"/>
            <a:ext cx="8306520" cy="5605241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/>
              <a:t>Governments</a:t>
            </a:r>
          </a:p>
          <a:p>
            <a:pPr lvl="1">
              <a:defRPr/>
            </a:pPr>
            <a:r>
              <a:rPr lang="en-US" dirty="0" smtClean="0"/>
              <a:t>Promote public and private sectors cooperation </a:t>
            </a:r>
          </a:p>
          <a:p>
            <a:pPr lvl="1">
              <a:defRPr/>
            </a:pPr>
            <a:r>
              <a:rPr lang="en-US" dirty="0" smtClean="0"/>
              <a:t>Define IPv6 mandatory standard for government procurements</a:t>
            </a:r>
          </a:p>
          <a:p>
            <a:pPr lvl="1">
              <a:defRPr/>
            </a:pPr>
            <a:r>
              <a:rPr lang="en-US" dirty="0" smtClean="0"/>
              <a:t>Deploy IPv6 government infrastructure</a:t>
            </a:r>
          </a:p>
          <a:p>
            <a:pPr>
              <a:defRPr/>
            </a:pPr>
            <a:r>
              <a:rPr lang="en-US" dirty="0" smtClean="0"/>
              <a:t>ISPs</a:t>
            </a:r>
          </a:p>
          <a:p>
            <a:pPr lvl="1">
              <a:defRPr/>
            </a:pPr>
            <a:r>
              <a:rPr lang="en-US" dirty="0" smtClean="0"/>
              <a:t>Deploy IPv6 in their production networks and provide IPv6 connectivity services to their customers</a:t>
            </a:r>
          </a:p>
          <a:p>
            <a:pPr>
              <a:defRPr/>
            </a:pPr>
            <a:r>
              <a:rPr lang="en-US" dirty="0" smtClean="0"/>
              <a:t>Equipment vendors</a:t>
            </a:r>
          </a:p>
          <a:p>
            <a:pPr lvl="1">
              <a:defRPr/>
            </a:pPr>
            <a:r>
              <a:rPr lang="en-US" dirty="0" smtClean="0"/>
              <a:t>Introduce IPv6 support into your product cycle, listen to your customers’ request to improve IPv6 functionalities of your equipment  </a:t>
            </a:r>
          </a:p>
          <a:p>
            <a:pPr>
              <a:defRPr/>
            </a:pPr>
            <a:r>
              <a:rPr lang="en-US" dirty="0" smtClean="0"/>
              <a:t>Application developers</a:t>
            </a:r>
          </a:p>
          <a:p>
            <a:pPr lvl="1">
              <a:defRPr/>
            </a:pPr>
            <a:r>
              <a:rPr lang="en-US" dirty="0" smtClean="0"/>
              <a:t>Confirm existing applications’ coding can handle IPv6 data and develop new applications with IPv6 capability</a:t>
            </a:r>
          </a:p>
          <a:p>
            <a:pPr>
              <a:defRPr/>
            </a:pPr>
            <a:r>
              <a:rPr lang="en-US" dirty="0" smtClean="0"/>
              <a:t>Content providers and CDN</a:t>
            </a:r>
          </a:p>
          <a:p>
            <a:pPr lvl="1">
              <a:defRPr/>
            </a:pPr>
            <a:r>
              <a:rPr lang="en-US" dirty="0" smtClean="0"/>
              <a:t>Enable IPv6 </a:t>
            </a:r>
            <a:r>
              <a:rPr lang="en-US" dirty="0" err="1" smtClean="0"/>
              <a:t>reachability</a:t>
            </a:r>
            <a:r>
              <a:rPr lang="en-US" dirty="0" smtClean="0"/>
              <a:t> for your content</a:t>
            </a:r>
          </a:p>
          <a:p>
            <a:pPr lvl="1">
              <a:defRPr/>
            </a:pPr>
            <a:r>
              <a:rPr lang="en-US" dirty="0" smtClean="0"/>
              <a:t>CDN to provide IPv6 enable content distribution services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41C526A2-F350-9D4B-B661-4B9495052E0E}" type="slidenum">
              <a:rPr lang="en-US" smtClean="0"/>
              <a:pPr/>
              <a:t>18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Preparing for IPv6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en-US" dirty="0" smtClean="0"/>
              <a:t>Overall planning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Review the impact of IPv4 address exhaustion</a:t>
            </a:r>
          </a:p>
          <a:p>
            <a:pPr marL="1371600" lvl="2" indent="-457200">
              <a:buFont typeface="Arial"/>
              <a:buChar char="•"/>
              <a:defRPr/>
            </a:pPr>
            <a:r>
              <a:rPr lang="en-US" dirty="0" smtClean="0"/>
              <a:t>Inventory of your IT assets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Develop an IPv6 deployment plan </a:t>
            </a:r>
          </a:p>
          <a:p>
            <a:pPr marL="1371600" lvl="2" indent="-457200">
              <a:buFont typeface="Arial"/>
              <a:buChar char="•"/>
              <a:defRPr/>
            </a:pPr>
            <a:r>
              <a:rPr lang="en-US" dirty="0" smtClean="0"/>
              <a:t>Strategy, scope of the deployment, schedule, auditing of execution of the plan</a:t>
            </a:r>
          </a:p>
          <a:p>
            <a:pPr marL="1371600" lvl="2" indent="-457200">
              <a:buFont typeface="Arial"/>
              <a:buChar char="•"/>
              <a:defRPr/>
            </a:pPr>
            <a:r>
              <a:rPr lang="en-US" dirty="0" smtClean="0"/>
              <a:t>How to manage coexistence of IPv4 and IPv6</a:t>
            </a:r>
          </a:p>
          <a:p>
            <a:pPr marL="1828800" lvl="3" indent="-457200">
              <a:buFont typeface="Arial"/>
              <a:buChar char="•"/>
              <a:defRPr/>
            </a:pPr>
            <a:r>
              <a:rPr lang="en-US" dirty="0" smtClean="0"/>
              <a:t>Where to start to deploying IPv6?</a:t>
            </a:r>
          </a:p>
          <a:p>
            <a:pPr marL="1828800" lvl="3" indent="-457200">
              <a:buFont typeface="Arial"/>
              <a:buChar char="•"/>
              <a:defRPr/>
            </a:pPr>
            <a:r>
              <a:rPr lang="en-US" dirty="0" smtClean="0"/>
              <a:t>What transition techniques to be employed?</a:t>
            </a:r>
          </a:p>
          <a:p>
            <a:pPr marL="1371600" lvl="2" indent="-457200">
              <a:buFont typeface="Arial"/>
              <a:buChar char="•"/>
              <a:defRPr/>
            </a:pPr>
            <a:r>
              <a:rPr lang="en-US" dirty="0" smtClean="0"/>
              <a:t>Staff training 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Budget readiness</a:t>
            </a:r>
          </a:p>
          <a:p>
            <a:pPr lvl="2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58CF3EFA-F1A9-2E4D-84D9-3017C46D6207}" type="slidenum">
              <a:rPr lang="en-US" smtClean="0"/>
              <a:pPr/>
              <a:t>19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Internet and APNIC</a:t>
            </a:r>
          </a:p>
          <a:p>
            <a:pPr lvl="1"/>
            <a:r>
              <a:rPr lang="en-US" dirty="0" smtClean="0"/>
              <a:t>About Internet Protocol: IPv4 and IPv6</a:t>
            </a:r>
          </a:p>
          <a:p>
            <a:r>
              <a:rPr lang="en-US" dirty="0" smtClean="0"/>
              <a:t>IPv4 addresses exhaustion and need to adopt IPv6</a:t>
            </a:r>
          </a:p>
          <a:p>
            <a:pPr lvl="1"/>
            <a:r>
              <a:rPr lang="en-US" dirty="0" smtClean="0"/>
              <a:t>What does this mean to all of us?</a:t>
            </a:r>
          </a:p>
          <a:p>
            <a:r>
              <a:rPr lang="en-US" dirty="0" smtClean="0"/>
              <a:t>Where are we now?</a:t>
            </a:r>
          </a:p>
          <a:p>
            <a:r>
              <a:rPr lang="en-US" dirty="0" smtClean="0"/>
              <a:t>Internet stakeholders and IPv6 transition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Preparing for IPv6 Transition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Technical management </a:t>
            </a:r>
          </a:p>
          <a:p>
            <a:pPr lvl="1">
              <a:defRPr/>
            </a:pPr>
            <a:r>
              <a:rPr lang="en-US" dirty="0" smtClean="0"/>
              <a:t>Assess the possibility of IPv4 and IPv6 co-existence with desired technology</a:t>
            </a:r>
          </a:p>
          <a:p>
            <a:pPr lvl="2">
              <a:defRPr/>
            </a:pPr>
            <a:r>
              <a:rPr lang="en-US" dirty="0" smtClean="0"/>
              <a:t>There are quite a few transition technologies are available</a:t>
            </a:r>
          </a:p>
          <a:p>
            <a:pPr lvl="1">
              <a:defRPr/>
            </a:pPr>
            <a:r>
              <a:rPr lang="en-US" dirty="0" smtClean="0"/>
              <a:t>Assess security implication of IPv6</a:t>
            </a:r>
          </a:p>
          <a:p>
            <a:pPr lvl="2">
              <a:defRPr/>
            </a:pPr>
            <a:r>
              <a:rPr lang="en-US" dirty="0" smtClean="0"/>
              <a:t>Any new technology comes with new security threats and vulnerabilities</a:t>
            </a:r>
          </a:p>
          <a:p>
            <a:pPr>
              <a:defRPr/>
            </a:pPr>
            <a:r>
              <a:rPr lang="en-US" dirty="0" smtClean="0"/>
              <a:t>Human capacity development</a:t>
            </a:r>
          </a:p>
          <a:p>
            <a:pPr lvl="1">
              <a:defRPr/>
            </a:pPr>
            <a:r>
              <a:rPr lang="en-US" dirty="0" smtClean="0"/>
              <a:t>Develop a plan to acquire skills to implement IPv6</a:t>
            </a:r>
          </a:p>
          <a:p>
            <a:pPr lvl="1">
              <a:defRPr/>
            </a:pPr>
            <a:r>
              <a:rPr lang="en-US" dirty="0" smtClean="0"/>
              <a:t>Implement a test networks with IPv6</a:t>
            </a:r>
          </a:p>
          <a:p>
            <a:pPr lvl="1">
              <a:defRPr/>
            </a:pPr>
            <a:endParaRPr lang="en-US" dirty="0" smtClean="0"/>
          </a:p>
          <a:p>
            <a:pPr lvl="2">
              <a:defRPr/>
            </a:pPr>
            <a:endParaRPr 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2048A04E-5A60-9149-814B-D54D908794EB}" type="slidenum">
              <a:rPr lang="en-US" smtClean="0"/>
              <a:pPr/>
              <a:t>20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APNIC can Contribute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Provide “IPv6 Workshops” in collaboration with regional organizations</a:t>
            </a:r>
          </a:p>
          <a:p>
            <a:pPr>
              <a:defRPr/>
            </a:pPr>
            <a:r>
              <a:rPr lang="en-US" dirty="0" smtClean="0"/>
              <a:t>Provide information to policy makers, regulators and CIOs in your economy</a:t>
            </a:r>
          </a:p>
          <a:p>
            <a:pPr lvl="1">
              <a:defRPr/>
            </a:pPr>
            <a:r>
              <a:rPr lang="en-US" dirty="0" smtClean="0"/>
              <a:t>Round table discussions</a:t>
            </a:r>
          </a:p>
          <a:p>
            <a:pPr>
              <a:defRPr/>
            </a:pPr>
            <a:r>
              <a:rPr lang="en-US" dirty="0" smtClean="0"/>
              <a:t>APNIC eLearning IPv6 modules are open to anyone</a:t>
            </a:r>
          </a:p>
          <a:p>
            <a:pPr>
              <a:defRPr/>
            </a:pPr>
            <a:r>
              <a:rPr lang="en-US" dirty="0" smtClean="0"/>
              <a:t>Contribute to your multi-stakeholder outreach efforts</a:t>
            </a:r>
          </a:p>
          <a:p>
            <a:pPr lvl="1">
              <a:defRPr/>
            </a:pPr>
            <a:r>
              <a:rPr lang="en-US" dirty="0" smtClean="0"/>
              <a:t>Regional conferences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A9353084-E05D-8841-9A25-2CC062027DBF}" type="slidenum">
              <a:rPr lang="en-US" smtClean="0"/>
              <a:pPr/>
              <a:t>21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APNIC Meeting</a:t>
            </a:r>
            <a:br>
              <a:rPr lang="en-US" smtClean="0"/>
            </a:br>
            <a:r>
              <a:rPr lang="en-US" smtClean="0"/>
              <a:t>APNIC 32 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806CAB78-7FC1-E148-9ECE-3FD2D97B1207}" type="slidenum">
              <a:rPr lang="en-US" smtClean="0"/>
              <a:pPr/>
              <a:t>22</a:t>
            </a:fld>
            <a:endParaRPr lang="en-US" sz="1400" smtClean="0"/>
          </a:p>
        </p:txBody>
      </p:sp>
      <p:pic>
        <p:nvPicPr>
          <p:cNvPr id="7168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752600"/>
            <a:ext cx="79454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800600"/>
            <a:ext cx="3605213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5181600" y="4953000"/>
            <a:ext cx="327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Participation is open to anyone in the </a:t>
            </a:r>
          </a:p>
          <a:p>
            <a:pPr algn="ctr"/>
            <a:r>
              <a:rPr lang="en-US" sz="2000" dirty="0"/>
              <a:t>Internet community.</a:t>
            </a:r>
          </a:p>
          <a:p>
            <a:pPr algn="ctr"/>
            <a:r>
              <a:rPr lang="en-US" sz="2000" dirty="0"/>
              <a:t>Join us!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Transition Plenary </a:t>
            </a:r>
            <a:br>
              <a:rPr lang="en-US" dirty="0" smtClean="0"/>
            </a:br>
            <a:r>
              <a:rPr lang="en-US" dirty="0" smtClean="0"/>
              <a:t>30</a:t>
            </a:r>
            <a:r>
              <a:rPr lang="en-US" baseline="30000" dirty="0" smtClean="0"/>
              <a:t>th</a:t>
            </a:r>
            <a:r>
              <a:rPr lang="en-US" dirty="0" smtClean="0"/>
              <a:t> Aug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352952"/>
            <a:ext cx="6629400" cy="500698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IPv6:</a:t>
            </a:r>
            <a:br>
              <a:rPr lang="en-US" i="1" dirty="0" smtClean="0"/>
            </a:br>
            <a:r>
              <a:rPr lang="en-US" i="1" dirty="0" smtClean="0"/>
              <a:t>A prerequisite to the sustainable long-term development of a ubiquitous</a:t>
            </a:r>
            <a:br>
              <a:rPr lang="en-US" i="1" dirty="0" smtClean="0"/>
            </a:br>
            <a:r>
              <a:rPr lang="en-US" i="1" dirty="0" smtClean="0"/>
              <a:t>and open Internet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Thank you!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&lt;</a:t>
            </a:r>
            <a:r>
              <a:rPr lang="en-US" sz="2800" dirty="0" err="1" smtClean="0"/>
              <a:t>miwa@apnic.net</a:t>
            </a:r>
            <a:r>
              <a:rPr lang="en-US" sz="2800" dirty="0" smtClean="0"/>
              <a:t>&gt;</a:t>
            </a:r>
          </a:p>
        </p:txBody>
      </p:sp>
      <p:sp>
        <p:nvSpPr>
          <p:cNvPr id="107523" name="Subtitle 4"/>
          <p:cNvSpPr>
            <a:spLocks noGrp="1"/>
          </p:cNvSpPr>
          <p:nvPr>
            <p:ph type="subTitle" idx="1"/>
          </p:nvPr>
        </p:nvSpPr>
        <p:spPr>
          <a:xfrm>
            <a:off x="1295400" y="5105400"/>
            <a:ext cx="6781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  </a:t>
            </a:r>
            <a:endParaRPr lang="en-US" sz="2600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C09C3436-D7B8-6140-937D-BCC14B678D54}" type="slidenum">
              <a:rPr lang="en-US" smtClean="0"/>
              <a:pPr/>
              <a:t>24</a:t>
            </a:fld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Internet and APNIC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Internet: a global system of interconnected computer networks</a:t>
            </a:r>
          </a:p>
          <a:p>
            <a:pPr lvl="1"/>
            <a:r>
              <a:rPr lang="en-US" dirty="0" smtClean="0"/>
              <a:t>Internet Protocol (IP) provide connectivity </a:t>
            </a:r>
          </a:p>
          <a:p>
            <a:pPr lvl="1"/>
            <a:r>
              <a:rPr lang="en-US" dirty="0" smtClean="0"/>
              <a:t>IPv4 and IPv6 = Internet resources</a:t>
            </a:r>
          </a:p>
          <a:p>
            <a:r>
              <a:rPr lang="en-US" dirty="0" smtClean="0"/>
              <a:t>Regional Internet Registries (RIR)</a:t>
            </a:r>
          </a:p>
          <a:p>
            <a:pPr lvl="1"/>
            <a:r>
              <a:rPr lang="en-US" dirty="0" smtClean="0"/>
              <a:t>Asia Pacific Network Information Centre (APNIC)</a:t>
            </a:r>
          </a:p>
          <a:p>
            <a:pPr lvl="1"/>
            <a:r>
              <a:rPr lang="en-US" dirty="0" smtClean="0"/>
              <a:t>Open membership-based industry bodies</a:t>
            </a:r>
          </a:p>
          <a:p>
            <a:pPr lvl="1"/>
            <a:r>
              <a:rPr lang="en-US" dirty="0" smtClean="0"/>
              <a:t>Non-profit, neutral, and independent</a:t>
            </a:r>
          </a:p>
          <a:p>
            <a:pPr lvl="1"/>
            <a:r>
              <a:rPr lang="en-US" dirty="0" smtClean="0"/>
              <a:t>Internet resource allocation, registration and other services such as training, supporting infrastructure, community cooperation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96066" name="AutoShape 2"/>
          <p:cNvCxnSpPr>
            <a:cxnSpLocks noChangeShapeType="1"/>
            <a:stCxn id="4696070" idx="5"/>
          </p:cNvCxnSpPr>
          <p:nvPr/>
        </p:nvCxnSpPr>
        <p:spPr bwMode="auto">
          <a:xfrm>
            <a:off x="5497513" y="3065463"/>
            <a:ext cx="1773237" cy="1220787"/>
          </a:xfrm>
          <a:prstGeom prst="straightConnector1">
            <a:avLst/>
          </a:prstGeom>
          <a:noFill/>
          <a:ln w="57150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4696067" name="AutoShape 3"/>
          <p:cNvCxnSpPr>
            <a:cxnSpLocks noChangeShapeType="1"/>
            <a:stCxn id="4696072" idx="6"/>
          </p:cNvCxnSpPr>
          <p:nvPr/>
        </p:nvCxnSpPr>
        <p:spPr bwMode="auto">
          <a:xfrm>
            <a:off x="3452813" y="5045075"/>
            <a:ext cx="2587625" cy="0"/>
          </a:xfrm>
          <a:prstGeom prst="straightConnector1">
            <a:avLst/>
          </a:prstGeom>
          <a:noFill/>
          <a:ln w="57150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4696068" name="AutoShape 4"/>
          <p:cNvCxnSpPr>
            <a:cxnSpLocks noChangeShapeType="1"/>
            <a:stCxn id="4696072" idx="0"/>
            <a:endCxn id="4696070" idx="3"/>
          </p:cNvCxnSpPr>
          <p:nvPr/>
        </p:nvCxnSpPr>
        <p:spPr bwMode="auto">
          <a:xfrm flipV="1">
            <a:off x="2222500" y="3065463"/>
            <a:ext cx="1560513" cy="1220787"/>
          </a:xfrm>
          <a:prstGeom prst="straightConnector1">
            <a:avLst/>
          </a:prstGeom>
          <a:noFill/>
          <a:ln w="57150">
            <a:solidFill>
              <a:srgbClr val="000066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62000" y="228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GB" altLang="ja-JP" sz="3600" b="1">
                <a:solidFill>
                  <a:srgbClr val="0A487D"/>
                </a:solidFill>
              </a:rPr>
              <a:t>Policy Development Process</a:t>
            </a:r>
          </a:p>
        </p:txBody>
      </p:sp>
      <p:sp>
        <p:nvSpPr>
          <p:cNvPr id="4696070" name="Oval 6"/>
          <p:cNvSpPr>
            <a:spLocks noChangeArrowheads="1"/>
          </p:cNvSpPr>
          <p:nvPr/>
        </p:nvSpPr>
        <p:spPr bwMode="auto">
          <a:xfrm>
            <a:off x="3429000" y="1782763"/>
            <a:ext cx="2422525" cy="147955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altLang="ja-JP">
                <a:solidFill>
                  <a:schemeClr val="tx2"/>
                </a:solidFill>
              </a:rPr>
              <a:t>OPEN</a:t>
            </a:r>
          </a:p>
        </p:txBody>
      </p:sp>
      <p:sp>
        <p:nvSpPr>
          <p:cNvPr id="4696071" name="Oval 7"/>
          <p:cNvSpPr>
            <a:spLocks noChangeArrowheads="1"/>
          </p:cNvSpPr>
          <p:nvPr/>
        </p:nvSpPr>
        <p:spPr bwMode="auto">
          <a:xfrm>
            <a:off x="6059488" y="4305300"/>
            <a:ext cx="2422525" cy="147955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altLang="ja-JP">
                <a:solidFill>
                  <a:schemeClr val="tx2"/>
                </a:solidFill>
              </a:rPr>
              <a:t>TRANSPARENT</a:t>
            </a:r>
          </a:p>
        </p:txBody>
      </p:sp>
      <p:sp>
        <p:nvSpPr>
          <p:cNvPr id="4696072" name="Oval 8"/>
          <p:cNvSpPr>
            <a:spLocks noChangeArrowheads="1"/>
          </p:cNvSpPr>
          <p:nvPr/>
        </p:nvSpPr>
        <p:spPr bwMode="auto">
          <a:xfrm>
            <a:off x="1011238" y="4305300"/>
            <a:ext cx="2422525" cy="147955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altLang="ja-JP">
                <a:solidFill>
                  <a:schemeClr val="tx2"/>
                </a:solidFill>
              </a:rPr>
              <a:t>‘BOTTOM UP’</a:t>
            </a:r>
          </a:p>
        </p:txBody>
      </p:sp>
      <p:sp>
        <p:nvSpPr>
          <p:cNvPr id="4696073" name="Text Box 9"/>
          <p:cNvSpPr txBox="1">
            <a:spLocks noChangeArrowheads="1"/>
          </p:cNvSpPr>
          <p:nvPr/>
        </p:nvSpPr>
        <p:spPr bwMode="auto">
          <a:xfrm>
            <a:off x="5715000" y="1895475"/>
            <a:ext cx="282257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ja-JP" sz="1800">
                <a:solidFill>
                  <a:schemeClr val="tx2"/>
                </a:solidFill>
              </a:rPr>
              <a:t>Anyone can participate</a:t>
            </a:r>
          </a:p>
        </p:txBody>
      </p:sp>
      <p:sp>
        <p:nvSpPr>
          <p:cNvPr id="4696074" name="Text Box 10"/>
          <p:cNvSpPr txBox="1">
            <a:spLocks noChangeArrowheads="1"/>
          </p:cNvSpPr>
          <p:nvPr/>
        </p:nvSpPr>
        <p:spPr bwMode="auto">
          <a:xfrm>
            <a:off x="4800600" y="5986240"/>
            <a:ext cx="4233863" cy="495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1800">
                <a:solidFill>
                  <a:schemeClr val="tx2"/>
                </a:solidFill>
              </a:rPr>
              <a:t>All decisions &amp; policies are documented &amp; available</a:t>
            </a:r>
            <a:endParaRPr lang="en-GB" altLang="ja-JP" sz="1800"/>
          </a:p>
        </p:txBody>
      </p:sp>
      <p:sp>
        <p:nvSpPr>
          <p:cNvPr id="4696075" name="Text Box 11"/>
          <p:cNvSpPr txBox="1">
            <a:spLocks noChangeArrowheads="1"/>
          </p:cNvSpPr>
          <p:nvPr/>
        </p:nvSpPr>
        <p:spPr bwMode="auto">
          <a:xfrm>
            <a:off x="146050" y="5976715"/>
            <a:ext cx="4038600" cy="587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1800" dirty="0">
                <a:solidFill>
                  <a:schemeClr val="tx2"/>
                </a:solidFill>
              </a:rPr>
              <a:t>Internet community proposes </a:t>
            </a:r>
            <a:br>
              <a:rPr lang="en-US" altLang="ja-JP" sz="1800" dirty="0">
                <a:solidFill>
                  <a:schemeClr val="tx2"/>
                </a:solidFill>
              </a:rPr>
            </a:br>
            <a:r>
              <a:rPr lang="en-US" altLang="ja-JP" sz="1800" dirty="0">
                <a:solidFill>
                  <a:schemeClr val="tx2"/>
                </a:solidFill>
              </a:rPr>
              <a:t>and approves policy</a:t>
            </a:r>
            <a:endParaRPr lang="en-GB" altLang="ja-JP" sz="1800" dirty="0">
              <a:solidFill>
                <a:schemeClr val="tx2"/>
              </a:solidFill>
            </a:endParaRPr>
          </a:p>
        </p:txBody>
      </p:sp>
      <p:sp>
        <p:nvSpPr>
          <p:cNvPr id="4696076" name="AutoShape 12"/>
          <p:cNvSpPr>
            <a:spLocks noChangeArrowheads="1"/>
          </p:cNvSpPr>
          <p:nvPr/>
        </p:nvSpPr>
        <p:spPr bwMode="auto">
          <a:xfrm>
            <a:off x="3875088" y="1438275"/>
            <a:ext cx="1363662" cy="46513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altLang="ja-JP" sz="2000" dirty="0">
                <a:solidFill>
                  <a:schemeClr val="tx2"/>
                </a:solidFill>
              </a:rPr>
              <a:t>Need</a:t>
            </a:r>
          </a:p>
        </p:txBody>
      </p:sp>
      <p:sp>
        <p:nvSpPr>
          <p:cNvPr id="4696077" name="AutoShape 13"/>
          <p:cNvSpPr>
            <a:spLocks noChangeArrowheads="1"/>
          </p:cNvSpPr>
          <p:nvPr/>
        </p:nvSpPr>
        <p:spPr bwMode="auto">
          <a:xfrm>
            <a:off x="5780088" y="3114675"/>
            <a:ext cx="1363662" cy="46513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altLang="ja-JP" sz="2000" dirty="0">
                <a:solidFill>
                  <a:schemeClr val="tx2"/>
                </a:solidFill>
              </a:rPr>
              <a:t>Discuss</a:t>
            </a:r>
          </a:p>
        </p:txBody>
      </p:sp>
      <p:sp>
        <p:nvSpPr>
          <p:cNvPr id="4696079" name="AutoShape 15"/>
          <p:cNvSpPr>
            <a:spLocks noChangeArrowheads="1"/>
          </p:cNvSpPr>
          <p:nvPr/>
        </p:nvSpPr>
        <p:spPr bwMode="auto">
          <a:xfrm>
            <a:off x="2655888" y="5476875"/>
            <a:ext cx="1363662" cy="46513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altLang="ja-JP" sz="2000" dirty="0">
                <a:solidFill>
                  <a:schemeClr val="tx2"/>
                </a:solidFill>
              </a:rPr>
              <a:t>Implement</a:t>
            </a:r>
          </a:p>
        </p:txBody>
      </p:sp>
      <p:sp>
        <p:nvSpPr>
          <p:cNvPr id="4696080" name="AutoShape 16"/>
          <p:cNvSpPr>
            <a:spLocks noChangeArrowheads="1"/>
          </p:cNvSpPr>
          <p:nvPr/>
        </p:nvSpPr>
        <p:spPr bwMode="auto">
          <a:xfrm>
            <a:off x="5018088" y="5476875"/>
            <a:ext cx="1363662" cy="46513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altLang="ja-JP" sz="2000">
                <a:solidFill>
                  <a:schemeClr val="tx2"/>
                </a:solidFill>
              </a:rPr>
              <a:t>Consensus</a:t>
            </a:r>
          </a:p>
        </p:txBody>
      </p:sp>
      <p:sp>
        <p:nvSpPr>
          <p:cNvPr id="4696078" name="AutoShape 14"/>
          <p:cNvSpPr>
            <a:spLocks noChangeArrowheads="1"/>
          </p:cNvSpPr>
          <p:nvPr/>
        </p:nvSpPr>
        <p:spPr bwMode="auto">
          <a:xfrm>
            <a:off x="2122488" y="3114675"/>
            <a:ext cx="1363662" cy="46513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905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altLang="ja-JP" sz="2000" dirty="0">
                <a:solidFill>
                  <a:schemeClr val="tx2"/>
                </a:solidFill>
              </a:rPr>
              <a:t>Evaluate</a:t>
            </a:r>
          </a:p>
        </p:txBody>
      </p:sp>
      <p:sp>
        <p:nvSpPr>
          <p:cNvPr id="32" name="Arc 31"/>
          <p:cNvSpPr/>
          <p:nvPr/>
        </p:nvSpPr>
        <p:spPr bwMode="auto">
          <a:xfrm rot="291161">
            <a:off x="1817688" y="1247775"/>
            <a:ext cx="5562600" cy="5562600"/>
          </a:xfrm>
          <a:prstGeom prst="arc">
            <a:avLst>
              <a:gd name="adj1" fmla="val 16200000"/>
              <a:gd name="adj2" fmla="val 20003033"/>
            </a:avLst>
          </a:prstGeom>
          <a:noFill/>
          <a:ln w="76200" cap="flat" cmpd="sng" algn="ctr">
            <a:solidFill>
              <a:srgbClr val="47A7E0"/>
            </a:solidFill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3" name="Arc 32"/>
          <p:cNvSpPr/>
          <p:nvPr/>
        </p:nvSpPr>
        <p:spPr bwMode="auto">
          <a:xfrm rot="13091415">
            <a:off x="1817688" y="1247775"/>
            <a:ext cx="5562600" cy="5562600"/>
          </a:xfrm>
          <a:prstGeom prst="arc">
            <a:avLst>
              <a:gd name="adj1" fmla="val 16200000"/>
              <a:gd name="adj2" fmla="val 20003033"/>
            </a:avLst>
          </a:prstGeom>
          <a:noFill/>
          <a:ln w="76200" cap="flat" cmpd="sng" algn="ctr">
            <a:solidFill>
              <a:srgbClr val="47A7E0"/>
            </a:solidFill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4" name="Arc 33"/>
          <p:cNvSpPr/>
          <p:nvPr/>
        </p:nvSpPr>
        <p:spPr bwMode="auto">
          <a:xfrm rot="17415805">
            <a:off x="1817688" y="1247775"/>
            <a:ext cx="5562600" cy="5562600"/>
          </a:xfrm>
          <a:prstGeom prst="arc">
            <a:avLst>
              <a:gd name="adj1" fmla="val 16200000"/>
              <a:gd name="adj2" fmla="val 20003033"/>
            </a:avLst>
          </a:prstGeom>
          <a:noFill/>
          <a:ln w="76200" cap="flat" cmpd="sng" algn="ctr">
            <a:solidFill>
              <a:srgbClr val="47A7E0"/>
            </a:solidFill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5" name="Arc 34"/>
          <p:cNvSpPr/>
          <p:nvPr/>
        </p:nvSpPr>
        <p:spPr bwMode="auto">
          <a:xfrm rot="8887777">
            <a:off x="1817688" y="1247775"/>
            <a:ext cx="5562600" cy="5562600"/>
          </a:xfrm>
          <a:prstGeom prst="arc">
            <a:avLst>
              <a:gd name="adj1" fmla="val 16200000"/>
              <a:gd name="adj2" fmla="val 20003033"/>
            </a:avLst>
          </a:prstGeom>
          <a:noFill/>
          <a:ln w="76200" cap="flat" cmpd="sng" algn="ctr">
            <a:solidFill>
              <a:srgbClr val="47A7E0"/>
            </a:solidFill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6" name="Arc 35"/>
          <p:cNvSpPr/>
          <p:nvPr/>
        </p:nvSpPr>
        <p:spPr bwMode="auto">
          <a:xfrm rot="4565442">
            <a:off x="1790700" y="1262063"/>
            <a:ext cx="5562600" cy="5562600"/>
          </a:xfrm>
          <a:prstGeom prst="arc">
            <a:avLst>
              <a:gd name="adj1" fmla="val 16200000"/>
              <a:gd name="adj2" fmla="val 20003033"/>
            </a:avLst>
          </a:prstGeom>
          <a:noFill/>
          <a:ln w="76200" cap="flat" cmpd="sng" algn="ctr">
            <a:solidFill>
              <a:srgbClr val="47A7E0"/>
            </a:solidFill>
            <a:prstDash val="solid"/>
            <a:miter lim="800000"/>
            <a:headEnd type="none" w="sm" len="sm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pic>
        <p:nvPicPr>
          <p:cNvPr id="23" name="Picture 22" descr="APNIC_communit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352800"/>
            <a:ext cx="1100138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9" name="Slide Number Placeholder 23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D6445E05-8E16-2046-B795-1B84F7C2B94E}" type="slidenum">
              <a:rPr lang="en-US" smtClean="0"/>
              <a:pPr/>
              <a:t>4</a:t>
            </a:fld>
            <a:endParaRPr lang="en-US" sz="14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96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96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9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69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96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96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9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9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96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96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9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69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96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96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9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96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96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9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96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96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9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46960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469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46960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469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46960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469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46960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469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4696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469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46960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469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4696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469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46960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469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46960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469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69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696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69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69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6070" grpId="0" animBg="1"/>
      <p:bldP spid="4696070" grpId="1" animBg="1"/>
      <p:bldP spid="4696072" grpId="0" animBg="1"/>
      <p:bldP spid="4696072" grpId="1" animBg="1"/>
      <p:bldP spid="4696073" grpId="0"/>
      <p:bldP spid="4696073" grpId="1"/>
      <p:bldP spid="4696074" grpId="0"/>
      <p:bldP spid="4696074" grpId="1"/>
      <p:bldP spid="4696075" grpId="0"/>
      <p:bldP spid="4696075" grpId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Internet Protocol (IP)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Internet you are nothing but IP addresses</a:t>
            </a:r>
          </a:p>
          <a:p>
            <a:pPr lvl="1"/>
            <a:r>
              <a:rPr lang="en-US" dirty="0" smtClean="0"/>
              <a:t>Not same as a domain name</a:t>
            </a:r>
          </a:p>
          <a:p>
            <a:pPr lvl="1"/>
            <a:r>
              <a:rPr lang="en-US" dirty="0" smtClean="0"/>
              <a:t>Packets, addressing and routing</a:t>
            </a:r>
          </a:p>
          <a:p>
            <a:pPr lvl="1"/>
            <a:r>
              <a:rPr lang="en-US" dirty="0" smtClean="0"/>
              <a:t>Two types: IPv4 and IPv6</a:t>
            </a:r>
          </a:p>
          <a:p>
            <a:pPr lvl="1"/>
            <a:r>
              <a:rPr lang="en-AU" dirty="0" smtClean="0"/>
              <a:t>Every device directly connected to the Internet needs a unique IP address</a:t>
            </a:r>
          </a:p>
          <a:p>
            <a:pPr lvl="1"/>
            <a:r>
              <a:rPr lang="en-AU" dirty="0" smtClean="0"/>
              <a:t>IP address space is finite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Size of IPv4 addresses</a:t>
            </a:r>
          </a:p>
          <a:p>
            <a:pPr lvl="1"/>
            <a:r>
              <a:rPr lang="en-US" smtClean="0">
                <a:solidFill>
                  <a:srgbClr val="000000"/>
                </a:solidFill>
                <a:ea typeface="Arial" charset="0"/>
                <a:cs typeface="Arial" charset="0"/>
              </a:rPr>
              <a:t>32-bit address</a:t>
            </a:r>
          </a:p>
          <a:p>
            <a:pPr lvl="1"/>
            <a:r>
              <a:rPr lang="en-US" smtClean="0">
                <a:solidFill>
                  <a:srgbClr val="000000"/>
                </a:solidFill>
                <a:ea typeface="Arial" charset="0"/>
                <a:cs typeface="Arial" charset="0"/>
              </a:rPr>
              <a:t>Unit to describe a size of IP address space</a:t>
            </a:r>
          </a:p>
          <a:p>
            <a:pPr lvl="2"/>
            <a:r>
              <a:rPr lang="en-US" smtClean="0">
                <a:solidFill>
                  <a:srgbClr val="000000"/>
                </a:solidFill>
                <a:ea typeface="Arial" charset="0"/>
                <a:cs typeface="Arial" charset="0"/>
              </a:rPr>
              <a:t>/ = slash notation </a:t>
            </a:r>
          </a:p>
          <a:p>
            <a:pPr lvl="2"/>
            <a:r>
              <a:rPr lang="en-US" smtClean="0">
                <a:solidFill>
                  <a:srgbClr val="000000"/>
                </a:solidFill>
                <a:ea typeface="Arial" charset="0"/>
                <a:cs typeface="Arial" charset="0"/>
              </a:rPr>
              <a:t>/8 = 2</a:t>
            </a:r>
            <a:r>
              <a:rPr lang="en-US" baseline="30000" smtClean="0">
                <a:solidFill>
                  <a:srgbClr val="000000"/>
                </a:solidFill>
                <a:ea typeface="Arial" charset="0"/>
                <a:cs typeface="Arial" charset="0"/>
              </a:rPr>
              <a:t>24</a:t>
            </a:r>
            <a:r>
              <a:rPr lang="en-US" smtClean="0">
                <a:solidFill>
                  <a:srgbClr val="000000"/>
                </a:solidFill>
                <a:ea typeface="Arial" charset="0"/>
                <a:cs typeface="Arial" charset="0"/>
              </a:rPr>
              <a:t> = about 16.5 million IPv4 addresses</a:t>
            </a:r>
          </a:p>
          <a:p>
            <a:pPr lvl="2"/>
            <a:r>
              <a:rPr lang="en-US" smtClean="0">
                <a:solidFill>
                  <a:srgbClr val="000000"/>
                </a:solidFill>
                <a:ea typeface="Arial" charset="0"/>
                <a:cs typeface="Arial" charset="0"/>
              </a:rPr>
              <a:t>/16 = 2</a:t>
            </a:r>
            <a:r>
              <a:rPr lang="en-US" baseline="30000" smtClean="0">
                <a:solidFill>
                  <a:srgbClr val="000000"/>
                </a:solidFill>
                <a:ea typeface="Arial" charset="0"/>
                <a:cs typeface="Arial" charset="0"/>
              </a:rPr>
              <a:t>16</a:t>
            </a:r>
            <a:r>
              <a:rPr lang="en-US" smtClean="0">
                <a:solidFill>
                  <a:srgbClr val="000000"/>
                </a:solidFill>
                <a:ea typeface="Arial" charset="0"/>
                <a:cs typeface="Arial" charset="0"/>
              </a:rPr>
              <a:t> = about 65,000 IPv4 addresses</a:t>
            </a:r>
          </a:p>
          <a:p>
            <a:pPr lvl="2"/>
            <a:r>
              <a:rPr lang="en-US" smtClean="0">
                <a:solidFill>
                  <a:srgbClr val="000000"/>
                </a:solidFill>
                <a:ea typeface="Arial" charset="0"/>
                <a:cs typeface="Arial" charset="0"/>
              </a:rPr>
              <a:t>/24 = 2</a:t>
            </a:r>
            <a:r>
              <a:rPr lang="en-US" baseline="30000" smtClean="0">
                <a:solidFill>
                  <a:srgbClr val="000000"/>
                </a:solidFill>
                <a:ea typeface="Arial" charset="0"/>
                <a:cs typeface="Arial" charset="0"/>
              </a:rPr>
              <a:t>8</a:t>
            </a:r>
            <a:r>
              <a:rPr lang="en-US" smtClean="0">
                <a:solidFill>
                  <a:srgbClr val="000000"/>
                </a:solidFill>
                <a:ea typeface="Arial" charset="0"/>
                <a:cs typeface="Arial" charset="0"/>
              </a:rPr>
              <a:t> = 256 IPv4 addresses	</a:t>
            </a:r>
          </a:p>
          <a:p>
            <a:pPr lvl="1"/>
            <a:r>
              <a:rPr lang="en-US" smtClean="0">
                <a:solidFill>
                  <a:srgbClr val="000000"/>
                </a:solidFill>
                <a:ea typeface="Arial" charset="0"/>
                <a:cs typeface="Arial" charset="0"/>
              </a:rPr>
              <a:t>2</a:t>
            </a:r>
            <a:r>
              <a:rPr lang="en-US" baseline="30000" smtClean="0">
                <a:solidFill>
                  <a:srgbClr val="000000"/>
                </a:solidFill>
                <a:ea typeface="Arial" charset="0"/>
                <a:cs typeface="Arial" charset="0"/>
              </a:rPr>
              <a:t>32</a:t>
            </a:r>
            <a:r>
              <a:rPr lang="en-US" smtClean="0">
                <a:solidFill>
                  <a:srgbClr val="000000"/>
                </a:solidFill>
                <a:ea typeface="Arial" charset="0"/>
                <a:cs typeface="Arial" charset="0"/>
              </a:rPr>
              <a:t> = about 4.2 billion IP addresses</a:t>
            </a:r>
          </a:p>
          <a:p>
            <a:pPr lvl="2"/>
            <a:r>
              <a:rPr lang="en-US" smtClean="0">
                <a:solidFill>
                  <a:srgbClr val="000000"/>
                </a:solidFill>
                <a:ea typeface="Arial" charset="0"/>
                <a:cs typeface="Arial" charset="0"/>
              </a:rPr>
              <a:t>2</a:t>
            </a:r>
            <a:r>
              <a:rPr lang="en-US" baseline="30000" smtClean="0">
                <a:solidFill>
                  <a:srgbClr val="000000"/>
                </a:solidFill>
                <a:ea typeface="Arial" charset="0"/>
                <a:cs typeface="Arial" charset="0"/>
              </a:rPr>
              <a:t>32 </a:t>
            </a:r>
            <a:r>
              <a:rPr lang="en-US" smtClean="0">
                <a:solidFill>
                  <a:srgbClr val="000000"/>
                </a:solidFill>
                <a:ea typeface="Arial" charset="0"/>
                <a:cs typeface="Arial" charset="0"/>
              </a:rPr>
              <a:t>= 256 x /8 IPv4 address space</a:t>
            </a:r>
          </a:p>
          <a:p>
            <a:pPr lvl="2"/>
            <a:endParaRPr lang="en-US" sz="3200" smtClean="0">
              <a:solidFill>
                <a:srgbClr val="000000"/>
              </a:solidFill>
              <a:ea typeface="Arial" charset="0"/>
              <a:cs typeface="Arial" charset="0"/>
            </a:endParaRPr>
          </a:p>
          <a:p>
            <a:pPr lvl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D246D953-80D7-764D-A705-27C078DE0F43}" type="slidenum">
              <a:rPr lang="en-US" smtClean="0"/>
              <a:pPr/>
              <a:t>6</a:t>
            </a:fld>
            <a:endParaRPr 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/>
              <a:t>IP Addresses: IPv4 vs. IPv6</a:t>
            </a:r>
            <a:endParaRPr lang="en-US"/>
          </a:p>
        </p:txBody>
      </p:sp>
      <p:sp>
        <p:nvSpPr>
          <p:cNvPr id="195610" name="Slide Number Placeholder 3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4F7F3DA9-EE40-FC42-AE47-67F6682CB084}" type="slidenum">
              <a:rPr lang="en-AU"/>
              <a:pPr/>
              <a:t>7</a:t>
            </a:fld>
            <a:endParaRPr lang="en-AU" sz="14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1331913"/>
          <a:ext cx="7848600" cy="4304983"/>
        </p:xfrm>
        <a:graphic>
          <a:graphicData uri="http://schemas.openxmlformats.org/drawingml/2006/table">
            <a:tbl>
              <a:tblPr/>
              <a:tblGrid>
                <a:gridCol w="3924300"/>
                <a:gridCol w="3924300"/>
              </a:tblGrid>
              <a:tr h="4968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IPv4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IPv6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D0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Deployed 1981 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D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Deployed 1999 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D0">
                        <a:alpha val="20000"/>
                      </a:srgbClr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32-bit address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192.149.252.76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128-bit address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2001:DB8:0234:AB00:0123:4567:8901:ABCD 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Address space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= ~4,000,000,000 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D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Address space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000" b="1" i="1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128</a:t>
                      </a: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= ~340,000,000, 000,000,000,000,000, 000,000,000,000,000 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D0">
                        <a:alpha val="20000"/>
                      </a:srgbClr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Security, autoconfig, QoS, mobility added later (IPSec etc)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Security, autoconfig, QoS “built-in” (IPSec etc)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Reached the final /8: April 2011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D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Projected lifetime: Indefinite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D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895600"/>
            <a:ext cx="8001000" cy="144780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5025" y="4953000"/>
            <a:ext cx="8001000" cy="685800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57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addresses exhaustion and need to adopt IPv6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3 Feb 2011</a:t>
            </a:r>
          </a:p>
          <a:p>
            <a:pPr lvl="1"/>
            <a:r>
              <a:rPr lang="en-US" dirty="0" smtClean="0"/>
              <a:t>Number Resource Organization (NRO) announced the free pool of available IPv4 addresses is now fully depleted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The free pool of available IPv4 addresses at APNIC reached the final /8</a:t>
            </a:r>
          </a:p>
          <a:p>
            <a:r>
              <a:rPr lang="en-US" dirty="0" smtClean="0"/>
              <a:t>Need to deploy IPv6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83968" y="3331282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/>
              <a:t>IANA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2889925" y="4127330"/>
            <a:ext cx="889987" cy="369332"/>
          </a:xfrm>
          <a:prstGeom prst="rect">
            <a:avLst/>
          </a:prstGeom>
          <a:solidFill>
            <a:srgbClr val="66DEE0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/>
              <a:t>APNIC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4273697" y="4123370"/>
            <a:ext cx="73609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/>
              <a:t>ARIN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6945069" y="4123370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/>
              <a:t>RIPE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5485165" y="4123370"/>
            <a:ext cx="103105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/>
              <a:t>LACNIC</a:t>
            </a:r>
            <a:endParaRPr lang="en-AU" dirty="0"/>
          </a:p>
        </p:txBody>
      </p:sp>
      <p:sp>
        <p:nvSpPr>
          <p:cNvPr id="22" name="TextBox 21"/>
          <p:cNvSpPr txBox="1"/>
          <p:nvPr/>
        </p:nvSpPr>
        <p:spPr>
          <a:xfrm>
            <a:off x="1475656" y="4123370"/>
            <a:ext cx="94127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AU" dirty="0" smtClean="0"/>
              <a:t>AfriNIC</a:t>
            </a:r>
            <a:endParaRPr lang="en-AU" dirty="0"/>
          </a:p>
        </p:txBody>
      </p:sp>
      <p:cxnSp>
        <p:nvCxnSpPr>
          <p:cNvPr id="23" name="Straight Connector 22"/>
          <p:cNvCxnSpPr>
            <a:stCxn id="17" idx="2"/>
            <a:endCxn id="22" idx="0"/>
          </p:cNvCxnSpPr>
          <p:nvPr/>
        </p:nvCxnSpPr>
        <p:spPr bwMode="auto">
          <a:xfrm rot="5400000">
            <a:off x="3084571" y="2562335"/>
            <a:ext cx="422756" cy="26993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stCxn id="17" idx="2"/>
            <a:endCxn id="18" idx="0"/>
          </p:cNvCxnSpPr>
          <p:nvPr/>
        </p:nvCxnSpPr>
        <p:spPr bwMode="auto">
          <a:xfrm rot="5400000">
            <a:off x="3776905" y="3258629"/>
            <a:ext cx="426716" cy="13106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7" idx="2"/>
            <a:endCxn id="19" idx="0"/>
          </p:cNvCxnSpPr>
          <p:nvPr/>
        </p:nvCxnSpPr>
        <p:spPr bwMode="auto">
          <a:xfrm rot="5400000">
            <a:off x="4432299" y="3910063"/>
            <a:ext cx="422756" cy="38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17" idx="2"/>
            <a:endCxn id="21" idx="0"/>
          </p:cNvCxnSpPr>
          <p:nvPr/>
        </p:nvCxnSpPr>
        <p:spPr bwMode="auto">
          <a:xfrm rot="16200000" flipH="1">
            <a:off x="5111770" y="3234449"/>
            <a:ext cx="422756" cy="13550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stCxn id="17" idx="2"/>
            <a:endCxn id="20" idx="0"/>
          </p:cNvCxnSpPr>
          <p:nvPr/>
        </p:nvCxnSpPr>
        <p:spPr bwMode="auto">
          <a:xfrm rot="16200000" flipH="1">
            <a:off x="5764778" y="2581441"/>
            <a:ext cx="422756" cy="26611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2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8056" y="3331282"/>
            <a:ext cx="3600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IPv4 address exhaustions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Immediate impact</a:t>
            </a:r>
          </a:p>
          <a:p>
            <a:pPr lvl="1"/>
            <a:r>
              <a:rPr lang="en-US" dirty="0" smtClean="0"/>
              <a:t>ISPs will no longer be able to obtain IPv4 addresses from APNIC</a:t>
            </a:r>
          </a:p>
          <a:p>
            <a:pPr lvl="2"/>
            <a:r>
              <a:rPr lang="en-US" dirty="0" smtClean="0"/>
              <a:t>Survive for a short time of period with their own pool</a:t>
            </a:r>
          </a:p>
          <a:p>
            <a:pPr lvl="2"/>
            <a:r>
              <a:rPr lang="en-US" dirty="0" smtClean="0"/>
              <a:t>Business continuity of ISPs and other Internet multi-stakeholders in question</a:t>
            </a:r>
          </a:p>
          <a:p>
            <a:pPr lvl="1"/>
            <a:r>
              <a:rPr lang="en-US" dirty="0" smtClean="0"/>
              <a:t>Need to find alternative source for IPv4 addresses</a:t>
            </a:r>
          </a:p>
          <a:p>
            <a:pPr lvl="2"/>
            <a:r>
              <a:rPr lang="en-US" dirty="0" smtClean="0"/>
              <a:t>No sustainable alternative options</a:t>
            </a:r>
          </a:p>
          <a:p>
            <a:r>
              <a:rPr lang="en-US" dirty="0" smtClean="0"/>
              <a:t>Prolonged impact</a:t>
            </a:r>
          </a:p>
          <a:p>
            <a:pPr lvl="1"/>
            <a:r>
              <a:rPr lang="en-US" dirty="0" smtClean="0"/>
              <a:t>Difficulties to maintain sustainable Internet growth</a:t>
            </a:r>
          </a:p>
          <a:p>
            <a:pPr lvl="1"/>
            <a:r>
              <a:rPr lang="en-US" dirty="0" smtClean="0"/>
              <a:t>No more new entries to the Internet market place</a:t>
            </a:r>
          </a:p>
          <a:p>
            <a:pPr lvl="1"/>
            <a:r>
              <a:rPr lang="en-US" dirty="0" smtClean="0"/>
              <a:t>Impediment of further technological development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3|10.9|8.9|2.5|6.5|10.3|2.1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42.:"/>
</p:tagLst>
</file>

<file path=ppt/theme/theme1.xml><?xml version="1.0" encoding="utf-8"?>
<a:theme xmlns:a="http://schemas.openxmlformats.org/drawingml/2006/main" name="APNIC Phase 1 PowerPoint 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US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US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 Phase 1 PowerPoint.pot</Template>
  <TotalTime>11835</TotalTime>
  <Words>1215</Words>
  <Application>Microsoft Office PowerPoint</Application>
  <PresentationFormat>On-screen Show (4:3)</PresentationFormat>
  <Paragraphs>233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APNIC Phase 1 PowerPoint template</vt:lpstr>
      <vt:lpstr>IPv6 Transition:  Let’s make it happen!  </vt:lpstr>
      <vt:lpstr>Overview</vt:lpstr>
      <vt:lpstr>About Internet and APNIC</vt:lpstr>
      <vt:lpstr>Slide 4</vt:lpstr>
      <vt:lpstr>About Internet Protocol (IP)</vt:lpstr>
      <vt:lpstr>Recap</vt:lpstr>
      <vt:lpstr>IP Addresses: IPv4 vs. IPv6</vt:lpstr>
      <vt:lpstr>IPv4 addresses exhaustion and need to adopt IPv6</vt:lpstr>
      <vt:lpstr>Impact of IPv4 address exhaustions</vt:lpstr>
      <vt:lpstr>Why do we need IPv6</vt:lpstr>
      <vt:lpstr>What does this mean to all of us?</vt:lpstr>
      <vt:lpstr>IPv6 transition technologies</vt:lpstr>
      <vt:lpstr>IPv6 transition technologies</vt:lpstr>
      <vt:lpstr>Where are we now?</vt:lpstr>
      <vt:lpstr>Where are we now?</vt:lpstr>
      <vt:lpstr>Where are we now?</vt:lpstr>
      <vt:lpstr>Where are we now?</vt:lpstr>
      <vt:lpstr>Internet stakeholders</vt:lpstr>
      <vt:lpstr>Preparing for IPv6 Transition </vt:lpstr>
      <vt:lpstr>Preparing for IPv6 Transition </vt:lpstr>
      <vt:lpstr>How APNIC can Contribute</vt:lpstr>
      <vt:lpstr>Next APNIC Meeting APNIC 32 </vt:lpstr>
      <vt:lpstr>IPv6 Transition Plenary  30th Aug 2011</vt:lpstr>
      <vt:lpstr> IPv6: A prerequisite to the sustainable long-term development of a ubiquitous and open Internet  Thank you!  &lt;miwa@apnic.net&gt;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update</dc:title>
  <dc:creator>Sanjaya</dc:creator>
  <cp:lastModifiedBy>yvonnelyc</cp:lastModifiedBy>
  <cp:revision>62</cp:revision>
  <cp:lastPrinted>2011-06-14T08:49:11Z</cp:lastPrinted>
  <dcterms:created xsi:type="dcterms:W3CDTF">2011-06-14T22:40:08Z</dcterms:created>
  <dcterms:modified xsi:type="dcterms:W3CDTF">2011-06-15T00:34:49Z</dcterms:modified>
</cp:coreProperties>
</file>